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1" r:id="rId6"/>
    <p:sldId id="294" r:id="rId7"/>
    <p:sldId id="302" r:id="rId8"/>
    <p:sldId id="297" r:id="rId9"/>
    <p:sldId id="295" r:id="rId10"/>
    <p:sldId id="301" r:id="rId11"/>
    <p:sldId id="299" r:id="rId12"/>
    <p:sldId id="300" r:id="rId13"/>
    <p:sldId id="296" r:id="rId14"/>
    <p:sldId id="2404" r:id="rId15"/>
    <p:sldId id="303" r:id="rId16"/>
    <p:sldId id="2405" r:id="rId17"/>
    <p:sldId id="306" r:id="rId18"/>
    <p:sldId id="2402" r:id="rId19"/>
    <p:sldId id="305" r:id="rId20"/>
    <p:sldId id="2403" r:id="rId21"/>
    <p:sldId id="307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o Giustacchini" initials="PG" lastIdx="1" clrIdx="0">
    <p:extLst>
      <p:ext uri="{19B8F6BF-5375-455C-9EA6-DF929625EA0E}">
        <p15:presenceInfo xmlns:p15="http://schemas.microsoft.com/office/powerpoint/2012/main" userId="S::piero.giustacchini@policlinicogemelli.it::eccce431-59e8-4763-b38d-14bced8ff2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12/05/2025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8267" y="758952"/>
            <a:ext cx="5791200" cy="3227514"/>
          </a:xfrm>
        </p:spPr>
        <p:txBody>
          <a:bodyPr>
            <a:noAutofit/>
          </a:bodyPr>
          <a:lstStyle/>
          <a:p>
            <a:pPr algn="ctr"/>
            <a:r>
              <a:rPr lang="it-IT" sz="4800" dirty="0"/>
              <a:t>RGE IN PAZIENTI SOTTOPOSTI A SADIS E A TRANSIT BIPARTITION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727" y="4516967"/>
            <a:ext cx="4526280" cy="12796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it-IT" sz="6000" b="1" dirty="0">
                <a:solidFill>
                  <a:srgbClr val="00ACB6"/>
                </a:solidFill>
              </a:rPr>
              <a:t>Piero </a:t>
            </a:r>
            <a:r>
              <a:rPr lang="it-IT" sz="6000" b="1" dirty="0" err="1">
                <a:solidFill>
                  <a:srgbClr val="00ACB6"/>
                </a:solidFill>
              </a:rPr>
              <a:t>giustacchini</a:t>
            </a:r>
            <a:endParaRPr lang="it-IT" sz="6000" b="1" dirty="0">
              <a:solidFill>
                <a:srgbClr val="00ACB6"/>
              </a:solidFill>
            </a:endParaRPr>
          </a:p>
          <a:p>
            <a:pPr marR="0" lvl="0" algn="ctr" fontAlgn="base">
              <a:tabLst/>
              <a:defRPr/>
            </a:pPr>
            <a:r>
              <a:rPr lang="it-IT" sz="2900" b="1" dirty="0">
                <a:solidFill>
                  <a:srgbClr val="00ACB6"/>
                </a:solidFill>
              </a:rPr>
              <a:t>Centro Dipartimentale di Chirurgia Endocrina e dell’Obesità, U.O.C. Chirurgia Endocrina e Metabolica, Fondazione Policlinico Universitario Agostino Gemelli IRCCS, Roma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E7024DE0-A3BB-44CF-B801-589D698CA167}"/>
              </a:ext>
            </a:extLst>
          </p:cNvPr>
          <p:cNvGrpSpPr/>
          <p:nvPr/>
        </p:nvGrpSpPr>
        <p:grpSpPr>
          <a:xfrm>
            <a:off x="6244293" y="3462867"/>
            <a:ext cx="3610479" cy="1444897"/>
            <a:chOff x="8405560" y="2073148"/>
            <a:chExt cx="3610479" cy="1444897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46743E6-6748-41FD-82E5-589973E9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5560" y="2073148"/>
              <a:ext cx="3610479" cy="40010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13B42AC-B7D8-406C-B557-C55F83FD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60" y="2393938"/>
              <a:ext cx="3610479" cy="1124107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E819534B-E1E2-4B19-BB09-163B17C8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16" y="3429000"/>
            <a:ext cx="3591426" cy="12670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A49C6D-2BFF-49C6-B31C-8EA9A2AC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40" y="71745"/>
            <a:ext cx="8202170" cy="255305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0DD35C8-4CF6-4B4D-B30F-0B3756357958}"/>
              </a:ext>
            </a:extLst>
          </p:cNvPr>
          <p:cNvSpPr/>
          <p:nvPr/>
        </p:nvSpPr>
        <p:spPr>
          <a:xfrm>
            <a:off x="1511816" y="3574059"/>
            <a:ext cx="3553321" cy="5576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600E08-0E95-4641-809A-676FD421946E}"/>
              </a:ext>
            </a:extLst>
          </p:cNvPr>
          <p:cNvSpPr/>
          <p:nvPr/>
        </p:nvSpPr>
        <p:spPr>
          <a:xfrm>
            <a:off x="6244293" y="3990000"/>
            <a:ext cx="3553321" cy="9905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FE205B2-71BD-4904-9459-DD20894055FF}"/>
              </a:ext>
            </a:extLst>
          </p:cNvPr>
          <p:cNvCxnSpPr/>
          <p:nvPr/>
        </p:nvCxnSpPr>
        <p:spPr>
          <a:xfrm>
            <a:off x="6747933" y="3580450"/>
            <a:ext cx="23706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2">
            <a:extLst>
              <a:ext uri="{FF2B5EF4-FFF2-40B4-BE49-F238E27FC236}">
                <a16:creationId xmlns:a16="http://schemas.microsoft.com/office/drawing/2014/main" id="{82CEE056-182E-496A-9AB0-37FDC2298FC7}"/>
              </a:ext>
            </a:extLst>
          </p:cNvPr>
          <p:cNvSpPr txBox="1">
            <a:spLocks/>
          </p:cNvSpPr>
          <p:nvPr/>
        </p:nvSpPr>
        <p:spPr>
          <a:xfrm>
            <a:off x="8883224" y="2487170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chemeClr val="tx2"/>
                </a:solidFill>
              </a:rPr>
              <a:t>164 pazienti</a:t>
            </a:r>
          </a:p>
          <a:p>
            <a:pPr algn="ctr"/>
            <a:endParaRPr lang="it-IT" sz="2800" dirty="0">
              <a:solidFill>
                <a:schemeClr val="tx2"/>
              </a:solidFill>
            </a:endParaRPr>
          </a:p>
          <a:p>
            <a:pPr algn="ctr"/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865E59-C84E-452A-8D5A-40805AC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86933"/>
            <a:ext cx="7325747" cy="23530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2C910C2-67ED-4EE6-9D21-823F167A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77" y="2754702"/>
            <a:ext cx="3424345" cy="29613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FD41200-F6E6-49A1-8CCD-95822907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47" y="2730889"/>
            <a:ext cx="3715268" cy="29722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F715543-733D-4426-A93B-F333591CAFE9}"/>
              </a:ext>
            </a:extLst>
          </p:cNvPr>
          <p:cNvSpPr/>
          <p:nvPr/>
        </p:nvSpPr>
        <p:spPr>
          <a:xfrm>
            <a:off x="6909202" y="5271796"/>
            <a:ext cx="3529166" cy="4442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E7437D-86A4-4BBA-8C29-D3457154286F}"/>
              </a:ext>
            </a:extLst>
          </p:cNvPr>
          <p:cNvSpPr txBox="1"/>
          <p:nvPr/>
        </p:nvSpPr>
        <p:spPr>
          <a:xfrm>
            <a:off x="2431195" y="2263968"/>
            <a:ext cx="6917850" cy="1711366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</a:rPr>
              <a:t>Meno pressione perché sleeve più «morbida» (soprattutto nelle redo)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</a:rPr>
              <a:t>No lesioni Vago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</a:rPr>
              <a:t>No commistione con reflusso biliare </a:t>
            </a:r>
          </a:p>
        </p:txBody>
      </p:sp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5CA32E-BCDC-4138-A67E-836336D98612}"/>
              </a:ext>
            </a:extLst>
          </p:cNvPr>
          <p:cNvSpPr/>
          <p:nvPr/>
        </p:nvSpPr>
        <p:spPr>
          <a:xfrm>
            <a:off x="5233955" y="152400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?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7F5BE8-4CC8-4188-A477-446EF714D6D4}"/>
              </a:ext>
            </a:extLst>
          </p:cNvPr>
          <p:cNvSpPr/>
          <p:nvPr/>
        </p:nvSpPr>
        <p:spPr>
          <a:xfrm>
            <a:off x="5233954" y="4275669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B68824-26A5-48B8-BEEE-38615EB6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6620799" cy="185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F6E9BC-BA0D-4F55-81C8-B42C746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0" y="2653181"/>
            <a:ext cx="2579913" cy="33866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F6DC71B-0B64-4C10-B9EC-47A4644B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419" y="3253081"/>
            <a:ext cx="3909712" cy="23778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16BD1A-19A1-40F1-AD65-DD4082DEA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633" y="3523426"/>
            <a:ext cx="4107895" cy="210752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66B377-7284-45BC-8A30-11481B8DFD2F}"/>
              </a:ext>
            </a:extLst>
          </p:cNvPr>
          <p:cNvSpPr txBox="1"/>
          <p:nvPr/>
        </p:nvSpPr>
        <p:spPr>
          <a:xfrm>
            <a:off x="7230633" y="667758"/>
            <a:ext cx="4679547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b="1" dirty="0"/>
              <a:t>Sleeve </a:t>
            </a:r>
            <a:r>
              <a:rPr lang="it-IT" sz="2000" b="1" dirty="0" err="1"/>
              <a:t>gastrectomy</a:t>
            </a:r>
            <a:endParaRPr lang="it-IT" sz="2000" b="1" dirty="0"/>
          </a:p>
          <a:p>
            <a:pPr marL="285750" indent="-285750">
              <a:buFontTx/>
              <a:buChar char="-"/>
            </a:pPr>
            <a:endParaRPr lang="it-IT" sz="2000" b="1" dirty="0"/>
          </a:p>
          <a:p>
            <a:pPr marL="285750" indent="-285750">
              <a:buFontTx/>
              <a:buChar char="-"/>
            </a:pPr>
            <a:r>
              <a:rPr lang="it-IT" sz="2000" b="1" dirty="0"/>
              <a:t>Anastomosi gastro-ileale a circa 300 cm dalla valvola ileo-cecale</a:t>
            </a:r>
          </a:p>
          <a:p>
            <a:pPr marL="285750" indent="-285750">
              <a:buFontTx/>
              <a:buChar char="-"/>
            </a:pPr>
            <a:endParaRPr lang="it-IT" sz="2000" b="1" dirty="0"/>
          </a:p>
          <a:p>
            <a:pPr marL="285750" indent="-285750">
              <a:buFontTx/>
              <a:buChar char="-"/>
            </a:pPr>
            <a:r>
              <a:rPr lang="it-IT" sz="2000" b="1" dirty="0"/>
              <a:t>Anastomosi </a:t>
            </a:r>
            <a:r>
              <a:rPr lang="it-IT" sz="2000" b="1" dirty="0" err="1"/>
              <a:t>entero</a:t>
            </a:r>
            <a:r>
              <a:rPr lang="it-IT" sz="2000" b="1" dirty="0"/>
              <a:t>-enterica a circa 30-50 cm dalla anastomosi G-I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ED6303-19BF-44CF-A1D7-8D9F6779F3B8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93085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29B62C-65E7-429B-847E-76E62CB0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6" y="71774"/>
            <a:ext cx="6810932" cy="20969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6C0C24-CDBC-4821-B092-BD68A52B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54" y="255849"/>
            <a:ext cx="5069432" cy="20550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2332BA5-CE0E-4D26-8EA4-A97E7456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38" y="2511865"/>
            <a:ext cx="5132948" cy="36228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840A87-D347-4603-8184-A9F8FF3C5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526" y="2885649"/>
            <a:ext cx="3743847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D99517-995F-4D6A-AF6A-D51796DE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" y="57703"/>
            <a:ext cx="6752714" cy="20405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36F319-9A41-4744-B226-D780ADE8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73" y="2556678"/>
            <a:ext cx="2830637" cy="33167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9564D6-94A5-4F97-8AA9-D26A58B2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750" y="231336"/>
            <a:ext cx="4686954" cy="20291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A16242-D94F-4585-BF8A-CE68688A8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11" y="2323270"/>
            <a:ext cx="2830637" cy="37835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3E5E60-BDE4-435E-87D9-E5FB176C1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042" y="3171739"/>
            <a:ext cx="2830637" cy="27016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D2D701-2B33-4E3C-A07A-F6A1810A1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237" y="2312933"/>
            <a:ext cx="4544059" cy="4382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4DB447-C279-4DE2-81CF-97FC65A91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8503" y="2098268"/>
            <a:ext cx="3324689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DB1608-1CB2-4D5D-8314-9FE1DDAA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55" y="2268352"/>
            <a:ext cx="6098779" cy="34718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55EA41-DA77-4A1B-B93C-82937051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2395352"/>
            <a:ext cx="5115168" cy="35502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5C98C61-C759-47E6-AA6F-E34B9F55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4" y="5514"/>
            <a:ext cx="7378819" cy="22628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9D4A7A-8F50-4BB1-9CEE-F3B6AB20E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648" y="276996"/>
            <a:ext cx="4098286" cy="2118356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4A61C70F-3534-4A47-997F-A46BB3EED0DC}"/>
              </a:ext>
            </a:extLst>
          </p:cNvPr>
          <p:cNvSpPr txBox="1">
            <a:spLocks/>
          </p:cNvSpPr>
          <p:nvPr/>
        </p:nvSpPr>
        <p:spPr>
          <a:xfrm>
            <a:off x="8583900" y="5071534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NO GERD</a:t>
            </a:r>
          </a:p>
        </p:txBody>
      </p:sp>
    </p:spTree>
    <p:extLst>
      <p:ext uri="{BB962C8B-B14F-4D97-AF65-F5344CB8AC3E}">
        <p14:creationId xmlns:p14="http://schemas.microsoft.com/office/powerpoint/2010/main" val="261805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93298F-594D-4D1A-A9A0-C31066CB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26" y="0"/>
            <a:ext cx="6350273" cy="27200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BA81C3-7210-4E8D-9F41-B7D5F737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55" y="2720042"/>
            <a:ext cx="8770711" cy="33433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E10845-9C17-4C80-BF36-F5C7E99B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6" y="1903137"/>
            <a:ext cx="1541369" cy="12782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AE98AF-B5E9-4836-857E-D696BE546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1" y="238452"/>
            <a:ext cx="4325383" cy="13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86ADAF-1028-4A9D-BC95-F700C61E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5867399" cy="32173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7C4E48-041E-4EA9-81C9-86A3394B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17333"/>
            <a:ext cx="3964494" cy="30072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2FE92C-5C83-495E-9BB1-10C59281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94" y="3217332"/>
            <a:ext cx="4037553" cy="3007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6DEC0E-46EB-4BCF-9C65-0AA1DAD9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47" y="3217333"/>
            <a:ext cx="4037553" cy="3007258"/>
          </a:xfrm>
          <a:prstGeom prst="rect">
            <a:avLst/>
          </a:prstGeom>
        </p:spPr>
      </p:pic>
      <p:sp>
        <p:nvSpPr>
          <p:cNvPr id="6" name="?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20CCFC-BC92-45D4-B2B2-2EE46A1A0E22}"/>
              </a:ext>
            </a:extLst>
          </p:cNvPr>
          <p:cNvSpPr/>
          <p:nvPr/>
        </p:nvSpPr>
        <p:spPr>
          <a:xfrm>
            <a:off x="746114" y="783166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?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8944145-A938-418B-B31A-DDE664F9D932}"/>
              </a:ext>
            </a:extLst>
          </p:cNvPr>
          <p:cNvSpPr/>
          <p:nvPr/>
        </p:nvSpPr>
        <p:spPr>
          <a:xfrm>
            <a:off x="9822381" y="859366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paroscopic Sleeve Gastrectomy | Roux-en-Y Gastric Bypass">
            <a:extLst>
              <a:ext uri="{FF2B5EF4-FFF2-40B4-BE49-F238E27FC236}">
                <a16:creationId xmlns:a16="http://schemas.microsoft.com/office/drawing/2014/main" id="{E603B703-012E-4967-924E-356902A7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" y="1055914"/>
            <a:ext cx="3460491" cy="37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2D08730C-EA4E-4E00-BC4C-3DC17E1309C2}"/>
              </a:ext>
            </a:extLst>
          </p:cNvPr>
          <p:cNvSpPr txBox="1">
            <a:spLocks/>
          </p:cNvSpPr>
          <p:nvPr/>
        </p:nvSpPr>
        <p:spPr>
          <a:xfrm>
            <a:off x="2971801" y="98552"/>
            <a:ext cx="5791200" cy="570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SLEEVE GASTRECTOMY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35CCB89-1DA7-4F7C-9570-E788FC626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01" y="3220268"/>
            <a:ext cx="3460491" cy="18291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73A66D-84E1-4EAB-989C-E9EE6BD7C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8" y="1278049"/>
            <a:ext cx="4177373" cy="15132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A047AC-08BD-460A-BA68-BCF5BA2DA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40" y="1375875"/>
            <a:ext cx="4177372" cy="12352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2744FFD-8D1B-4B6B-A922-6DA256B63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00" y="2970961"/>
            <a:ext cx="3460491" cy="12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paroscopic Sleeve Gastrectomy | Roux-en-Y Gastric Bypass">
            <a:extLst>
              <a:ext uri="{FF2B5EF4-FFF2-40B4-BE49-F238E27FC236}">
                <a16:creationId xmlns:a16="http://schemas.microsoft.com/office/drawing/2014/main" id="{E603B703-012E-4967-924E-356902A7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99" y="65314"/>
            <a:ext cx="3460491" cy="37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?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0E56DF-0E10-4670-824F-06076224EEE9}"/>
              </a:ext>
            </a:extLst>
          </p:cNvPr>
          <p:cNvSpPr/>
          <p:nvPr/>
        </p:nvSpPr>
        <p:spPr>
          <a:xfrm>
            <a:off x="5267822" y="4224867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C91C953-3623-4A18-8ED2-DEF7AE0DC44C}"/>
              </a:ext>
            </a:extLst>
          </p:cNvPr>
          <p:cNvGrpSpPr/>
          <p:nvPr/>
        </p:nvGrpSpPr>
        <p:grpSpPr>
          <a:xfrm>
            <a:off x="377889" y="2315312"/>
            <a:ext cx="11361577" cy="3703689"/>
            <a:chOff x="377889" y="2315312"/>
            <a:chExt cx="11361577" cy="370368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42F1CB3-5F57-4FED-B9A0-70AE4C269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89" y="3354355"/>
              <a:ext cx="2943806" cy="2590001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640E4BA-40E6-4EC6-8F33-5A094A47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5660" y="3120552"/>
              <a:ext cx="2943806" cy="2898449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EBCF4DC-1F19-4591-A5CC-27EE9E969FE3}"/>
                </a:ext>
              </a:extLst>
            </p:cNvPr>
            <p:cNvGrpSpPr/>
            <p:nvPr/>
          </p:nvGrpSpPr>
          <p:grpSpPr>
            <a:xfrm>
              <a:off x="2606269" y="2315312"/>
              <a:ext cx="1866110" cy="1420289"/>
              <a:chOff x="2606269" y="2315312"/>
              <a:chExt cx="1866110" cy="1420289"/>
            </a:xfrm>
          </p:grpSpPr>
          <p:sp>
            <p:nvSpPr>
              <p:cNvPr id="4" name="Freccia in giù 3">
                <a:extLst>
                  <a:ext uri="{FF2B5EF4-FFF2-40B4-BE49-F238E27FC236}">
                    <a16:creationId xmlns:a16="http://schemas.microsoft.com/office/drawing/2014/main" id="{682F689D-B962-4832-936D-4B583F692932}"/>
                  </a:ext>
                </a:extLst>
              </p:cNvPr>
              <p:cNvSpPr/>
              <p:nvPr/>
            </p:nvSpPr>
            <p:spPr>
              <a:xfrm rot="3267685">
                <a:off x="3738064" y="3001287"/>
                <a:ext cx="605517" cy="8631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B119C3B3-EE60-4BEB-A7B9-40EB876B7E29}"/>
                  </a:ext>
                </a:extLst>
              </p:cNvPr>
              <p:cNvSpPr/>
              <p:nvPr/>
            </p:nvSpPr>
            <p:spPr>
              <a:xfrm>
                <a:off x="2606269" y="2315312"/>
                <a:ext cx="17381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2007</a:t>
                </a: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EFF5D2-A689-45A1-B658-32DCFA86F46A}"/>
                </a:ext>
              </a:extLst>
            </p:cNvPr>
            <p:cNvGrpSpPr/>
            <p:nvPr/>
          </p:nvGrpSpPr>
          <p:grpSpPr>
            <a:xfrm>
              <a:off x="7469335" y="2343007"/>
              <a:ext cx="2116396" cy="1494196"/>
              <a:chOff x="7469335" y="2343007"/>
              <a:chExt cx="2116396" cy="1494196"/>
            </a:xfrm>
          </p:grpSpPr>
          <p:sp>
            <p:nvSpPr>
              <p:cNvPr id="8" name="Freccia in giù 7">
                <a:extLst>
                  <a:ext uri="{FF2B5EF4-FFF2-40B4-BE49-F238E27FC236}">
                    <a16:creationId xmlns:a16="http://schemas.microsoft.com/office/drawing/2014/main" id="{24FFAD36-3155-4745-92E5-64B561FB8CE5}"/>
                  </a:ext>
                </a:extLst>
              </p:cNvPr>
              <p:cNvSpPr/>
              <p:nvPr/>
            </p:nvSpPr>
            <p:spPr>
              <a:xfrm rot="18662926">
                <a:off x="7598132" y="3102889"/>
                <a:ext cx="605517" cy="8631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799FCAC-3CD0-4531-9F6C-8A5A5FF066AA}"/>
                  </a:ext>
                </a:extLst>
              </p:cNvPr>
              <p:cNvSpPr/>
              <p:nvPr/>
            </p:nvSpPr>
            <p:spPr>
              <a:xfrm>
                <a:off x="7847592" y="2343007"/>
                <a:ext cx="17381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2004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0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CAD098-B6BE-47F3-A16A-279EEB9C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7" y="0"/>
            <a:ext cx="7213030" cy="20523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776E9A-D94E-400B-B265-8AE60E46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6" y="1938610"/>
            <a:ext cx="6138051" cy="40821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3D6C519-E47E-46B8-B1BD-1D8E5D578E71}"/>
              </a:ext>
            </a:extLst>
          </p:cNvPr>
          <p:cNvSpPr/>
          <p:nvPr/>
        </p:nvSpPr>
        <p:spPr>
          <a:xfrm>
            <a:off x="450979" y="4661719"/>
            <a:ext cx="5445967" cy="2181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0136A5-FCCF-4E44-B114-6820DC4847C7}"/>
              </a:ext>
            </a:extLst>
          </p:cNvPr>
          <p:cNvSpPr/>
          <p:nvPr/>
        </p:nvSpPr>
        <p:spPr>
          <a:xfrm>
            <a:off x="450978" y="5341233"/>
            <a:ext cx="5445967" cy="2181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0CB959-16A7-45C7-AEEB-FB9AB092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87" y="3552188"/>
            <a:ext cx="5241342" cy="540344"/>
          </a:xfrm>
          <a:prstGeom prst="rect">
            <a:avLst/>
          </a:prstGeom>
        </p:spPr>
      </p:pic>
      <p:sp>
        <p:nvSpPr>
          <p:cNvPr id="7" name="Titolo 2">
            <a:extLst>
              <a:ext uri="{FF2B5EF4-FFF2-40B4-BE49-F238E27FC236}">
                <a16:creationId xmlns:a16="http://schemas.microsoft.com/office/drawing/2014/main" id="{4D60DC6C-A6EE-4D0C-9DCF-4A1C0E14A50F}"/>
              </a:ext>
            </a:extLst>
          </p:cNvPr>
          <p:cNvSpPr txBox="1">
            <a:spLocks/>
          </p:cNvSpPr>
          <p:nvPr/>
        </p:nvSpPr>
        <p:spPr>
          <a:xfrm>
            <a:off x="7647091" y="1938610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17 Studi</a:t>
            </a:r>
          </a:p>
          <a:p>
            <a:pPr algn="ctr"/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B1DFCA-033E-4685-B4DF-B6B6480E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56" y="505540"/>
            <a:ext cx="7859222" cy="491558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501E3B5-6095-4643-B69E-31783FCF8F11}"/>
              </a:ext>
            </a:extLst>
          </p:cNvPr>
          <p:cNvSpPr txBox="1">
            <a:spLocks/>
          </p:cNvSpPr>
          <p:nvPr/>
        </p:nvSpPr>
        <p:spPr>
          <a:xfrm>
            <a:off x="8883224" y="2487170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10 Studi</a:t>
            </a:r>
          </a:p>
          <a:p>
            <a:pPr algn="ctr"/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1AB585-6DD0-4BD6-8971-0DC779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95" y="0"/>
            <a:ext cx="6679971" cy="23700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9D80DE2-A47A-4C41-83E1-DD1718AA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1865"/>
            <a:ext cx="6067665" cy="42161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00EAFC8-749F-4227-BA04-522179603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65" y="2465734"/>
            <a:ext cx="3734321" cy="384863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936B83D-8353-439F-B428-D37E58E9F1F2}"/>
              </a:ext>
            </a:extLst>
          </p:cNvPr>
          <p:cNvSpPr/>
          <p:nvPr/>
        </p:nvSpPr>
        <p:spPr>
          <a:xfrm>
            <a:off x="1391788" y="5765800"/>
            <a:ext cx="4407879" cy="4656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F9744B-43C8-45E8-A2D6-220854AE6060}"/>
              </a:ext>
            </a:extLst>
          </p:cNvPr>
          <p:cNvSpPr/>
          <p:nvPr/>
        </p:nvSpPr>
        <p:spPr>
          <a:xfrm>
            <a:off x="6096000" y="5604933"/>
            <a:ext cx="3327400" cy="2878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FAC186-1849-4EB5-AAE6-4D8BA410D34E}"/>
              </a:ext>
            </a:extLst>
          </p:cNvPr>
          <p:cNvSpPr txBox="1"/>
          <p:nvPr/>
        </p:nvSpPr>
        <p:spPr>
          <a:xfrm>
            <a:off x="609017" y="952594"/>
            <a:ext cx="2811518" cy="464871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b="1" dirty="0">
                <a:solidFill>
                  <a:srgbClr val="002060"/>
                </a:solidFill>
              </a:rPr>
              <a:t>BMI tra 50 e 60 Kg/m</a:t>
            </a:r>
            <a:r>
              <a:rPr lang="it-IT" b="1" baseline="30000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CD675F7-8453-42B8-848D-C7BB28B687D0}"/>
              </a:ext>
            </a:extLst>
          </p:cNvPr>
          <p:cNvGrpSpPr/>
          <p:nvPr/>
        </p:nvGrpSpPr>
        <p:grpSpPr>
          <a:xfrm>
            <a:off x="8240928" y="3368491"/>
            <a:ext cx="3776706" cy="2397309"/>
            <a:chOff x="8240928" y="3368491"/>
            <a:chExt cx="3776706" cy="239730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4356481-9B28-46E6-8E22-743FBA8C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2366" y="3368491"/>
              <a:ext cx="3715268" cy="133368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92BD9E1E-1CAE-4A9B-8D2B-443078218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0928" y="4651219"/>
              <a:ext cx="3658111" cy="111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9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1DB97B4-3AFF-4E04-A0F4-06C2B39D9BF0}"/>
              </a:ext>
            </a:extLst>
          </p:cNvPr>
          <p:cNvGrpSpPr/>
          <p:nvPr/>
        </p:nvGrpSpPr>
        <p:grpSpPr>
          <a:xfrm>
            <a:off x="2125134" y="125894"/>
            <a:ext cx="8106906" cy="5944430"/>
            <a:chOff x="0" y="83561"/>
            <a:chExt cx="8106906" cy="594443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97A375C-ED56-4FF9-98F6-A39D4B4E2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3561"/>
              <a:ext cx="8106906" cy="5944430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9DE9CDA-D20A-4246-88E0-B81330C6C31D}"/>
                </a:ext>
              </a:extLst>
            </p:cNvPr>
            <p:cNvSpPr/>
            <p:nvPr/>
          </p:nvSpPr>
          <p:spPr>
            <a:xfrm>
              <a:off x="242596" y="5197151"/>
              <a:ext cx="7473820" cy="7277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9938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697DB3-F44F-486F-92A1-1DB5B47D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" y="83734"/>
            <a:ext cx="6522761" cy="24354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12BBAD5-A38D-4F90-9CE8-D813B205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03" y="2581408"/>
            <a:ext cx="6556364" cy="427659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0EFC18B-623E-4129-8B57-8615C496600B}"/>
              </a:ext>
            </a:extLst>
          </p:cNvPr>
          <p:cNvSpPr/>
          <p:nvPr/>
        </p:nvSpPr>
        <p:spPr>
          <a:xfrm>
            <a:off x="1660849" y="5980921"/>
            <a:ext cx="4599992" cy="186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DB99B5-E233-4CA3-8440-9D790261F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841" y="2032648"/>
            <a:ext cx="5840963" cy="404157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09FCCC2-C018-4FF3-9BA2-3AA223788037}"/>
              </a:ext>
            </a:extLst>
          </p:cNvPr>
          <p:cNvSpPr/>
          <p:nvPr/>
        </p:nvSpPr>
        <p:spPr>
          <a:xfrm>
            <a:off x="7592008" y="5293566"/>
            <a:ext cx="4599992" cy="186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091BA1C-399E-4AEB-AA36-7A3EFC55D75D}"/>
              </a:ext>
            </a:extLst>
          </p:cNvPr>
          <p:cNvCxnSpPr>
            <a:cxnSpLocks/>
          </p:cNvCxnSpPr>
          <p:nvPr/>
        </p:nvCxnSpPr>
        <p:spPr>
          <a:xfrm>
            <a:off x="6406674" y="2929464"/>
            <a:ext cx="1185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AF77664-C17A-43EE-9724-3511C4920F4F}"/>
              </a:ext>
            </a:extLst>
          </p:cNvPr>
          <p:cNvCxnSpPr>
            <a:cxnSpLocks/>
          </p:cNvCxnSpPr>
          <p:nvPr/>
        </p:nvCxnSpPr>
        <p:spPr>
          <a:xfrm>
            <a:off x="6406674" y="3053871"/>
            <a:ext cx="1185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?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9679F9-14C5-45A5-B640-3C4741CE4992}"/>
              </a:ext>
            </a:extLst>
          </p:cNvPr>
          <p:cNvSpPr/>
          <p:nvPr/>
        </p:nvSpPr>
        <p:spPr>
          <a:xfrm>
            <a:off x="6279675" y="3539067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67777D-9D2A-46DA-9964-E4670F40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76" y="95110"/>
            <a:ext cx="7176448" cy="2595482"/>
          </a:xfrm>
          <a:prstGeom prst="rect">
            <a:avLst/>
          </a:prstGeom>
        </p:spPr>
      </p:pic>
      <p:sp>
        <p:nvSpPr>
          <p:cNvPr id="4" name="Titolo 4">
            <a:extLst>
              <a:ext uri="{FF2B5EF4-FFF2-40B4-BE49-F238E27FC236}">
                <a16:creationId xmlns:a16="http://schemas.microsoft.com/office/drawing/2014/main" id="{CE7870E6-8FEE-40A6-B6DD-95ED8848B0DF}"/>
              </a:ext>
            </a:extLst>
          </p:cNvPr>
          <p:cNvSpPr txBox="1">
            <a:spLocks/>
          </p:cNvSpPr>
          <p:nvPr/>
        </p:nvSpPr>
        <p:spPr>
          <a:xfrm>
            <a:off x="4585138" y="3184743"/>
            <a:ext cx="7606862" cy="23416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j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288036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108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14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algn="ctr" defTabSz="685800"/>
            <a:r>
              <a:rPr lang="en-US" sz="2100" kern="0" dirty="0">
                <a:solidFill>
                  <a:srgbClr val="E4002B"/>
                </a:solidFill>
              </a:rPr>
              <a:t>42 SADI Vs 49 OAGB</a:t>
            </a:r>
          </a:p>
          <a:p>
            <a:pPr algn="ctr" defTabSz="685800"/>
            <a:endParaRPr lang="en-US" sz="2100" b="0" kern="0" dirty="0">
              <a:solidFill>
                <a:srgbClr val="E4002B"/>
              </a:solidFill>
            </a:endParaRPr>
          </a:p>
          <a:p>
            <a:pPr algn="ctr" defTabSz="685800"/>
            <a:r>
              <a:rPr lang="en-US" sz="2100" b="0" kern="0" dirty="0" err="1">
                <a:solidFill>
                  <a:srgbClr val="002060"/>
                </a:solidFill>
              </a:rPr>
              <a:t>Reflusso</a:t>
            </a:r>
            <a:r>
              <a:rPr lang="en-US" sz="2100" b="0" kern="0" dirty="0">
                <a:solidFill>
                  <a:srgbClr val="002060"/>
                </a:solidFill>
              </a:rPr>
              <a:t> </a:t>
            </a:r>
            <a:r>
              <a:rPr lang="en-US" sz="2100" b="0" kern="0" dirty="0" err="1">
                <a:solidFill>
                  <a:srgbClr val="002060"/>
                </a:solidFill>
              </a:rPr>
              <a:t>biliare</a:t>
            </a:r>
            <a:r>
              <a:rPr lang="en-US" sz="2100" b="0" kern="0" dirty="0">
                <a:solidFill>
                  <a:srgbClr val="002060"/>
                </a:solidFill>
              </a:rPr>
              <a:t>		0% Vs 6%</a:t>
            </a:r>
          </a:p>
          <a:p>
            <a:pPr algn="ctr" defTabSz="685800"/>
            <a:r>
              <a:rPr lang="en-US" sz="2100" b="0" kern="0" dirty="0">
                <a:solidFill>
                  <a:srgbClr val="002060"/>
                </a:solidFill>
              </a:rPr>
              <a:t>De novo GERD		0% Vs 6%</a:t>
            </a:r>
          </a:p>
          <a:p>
            <a:pPr algn="ctr" defTabSz="685800"/>
            <a:r>
              <a:rPr lang="en-US" sz="2100" b="0" kern="0" dirty="0" err="1">
                <a:solidFill>
                  <a:srgbClr val="002060"/>
                </a:solidFill>
              </a:rPr>
              <a:t>Ulcera</a:t>
            </a:r>
            <a:r>
              <a:rPr lang="en-US" sz="2100" b="0" kern="0" dirty="0">
                <a:solidFill>
                  <a:srgbClr val="002060"/>
                </a:solidFill>
              </a:rPr>
              <a:t> </a:t>
            </a:r>
            <a:r>
              <a:rPr lang="en-US" sz="2100" b="0" kern="0" dirty="0" err="1">
                <a:solidFill>
                  <a:srgbClr val="002060"/>
                </a:solidFill>
              </a:rPr>
              <a:t>marginale</a:t>
            </a:r>
            <a:r>
              <a:rPr lang="en-US" sz="2100" b="0" kern="0" dirty="0">
                <a:solidFill>
                  <a:srgbClr val="002060"/>
                </a:solidFill>
              </a:rPr>
              <a:t> 		0% Vs 6%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7FB7DC-0C6F-4985-82BC-9F5733E48AAC}"/>
              </a:ext>
            </a:extLst>
          </p:cNvPr>
          <p:cNvSpPr txBox="1"/>
          <p:nvPr/>
        </p:nvSpPr>
        <p:spPr>
          <a:xfrm>
            <a:off x="267895" y="3822466"/>
            <a:ext cx="5887683" cy="129586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2016-2017 solo interventi di revisione</a:t>
            </a:r>
          </a:p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F-UP 1 aa</a:t>
            </a:r>
          </a:p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SADI 57% risoluzione o miglioramento GERD post-SG</a:t>
            </a:r>
          </a:p>
        </p:txBody>
      </p:sp>
    </p:spTree>
    <p:extLst>
      <p:ext uri="{BB962C8B-B14F-4D97-AF65-F5344CB8AC3E}">
        <p14:creationId xmlns:p14="http://schemas.microsoft.com/office/powerpoint/2010/main" val="20778808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569</TotalTime>
  <Words>153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MetaPro-Bold</vt:lpstr>
      <vt:lpstr>Wingdings</vt:lpstr>
      <vt:lpstr>RetrospectVTI</vt:lpstr>
      <vt:lpstr>RGE IN PAZIENTI SOTTOPOSTI A SADIS E A TRANSIT BIPARTITION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Piero Giustacchini</cp:lastModifiedBy>
  <cp:revision>33</cp:revision>
  <dcterms:created xsi:type="dcterms:W3CDTF">2022-02-27T17:36:31Z</dcterms:created>
  <dcterms:modified xsi:type="dcterms:W3CDTF">2025-05-12T07:32:43Z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